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j2mx05azVFXXFZq+BPuf3sMoAM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77230E-BE05-4A61-BA52-0108BE7FC4FB}">
  <a:tblStyle styleId="{8877230E-BE05-4A61-BA52-0108BE7FC4F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0b7e49b4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Intro should take 30 seconds</a:t>
            </a:r>
            <a:endParaRPr/>
          </a:p>
        </p:txBody>
      </p:sp>
      <p:sp>
        <p:nvSpPr>
          <p:cNvPr id="56" name="Google Shape;56;g30b7e49b4f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06e89eade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106e89ea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06e89eade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106e89ead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b7e49b4f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9" name="Google Shape;149;g30b7e49b4fb_0_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b7e49b4fb_0_3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0b7e49b4f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faa655882b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faa655882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2faa655882b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b7e49b4f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g30b7e49b4fb_0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b7e49b4fb_2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0b7e49b4fb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0b7e49b4fb_2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b7e49b4fb_0_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0b7e49b4f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45d697cfa_2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d45d697cf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b7e49b4f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30b7e49b4fb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b7e49b4fb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0b7e49b4f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45d697cfa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2d45d697cf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" name="Google Shape;7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c39c5fe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4" name="Google Shape;84;g2fc39c5fe2e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b7e49b4fb_0_1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0b7e49b4fb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30b7e49b4fb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b7e49b4f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" name="Google Shape;106;g30b7e49b4fb_0_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45d697cfa_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d45d697cfa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2d45d697cfa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06e89ea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g3106e89ead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8.jpg"/><Relationship Id="rId6" Type="http://schemas.openxmlformats.org/officeDocument/2006/relationships/image" Target="../media/image28.jp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37.jpg"/><Relationship Id="rId5" Type="http://schemas.openxmlformats.org/officeDocument/2006/relationships/image" Target="../media/image30.jpg"/><Relationship Id="rId6" Type="http://schemas.openxmlformats.org/officeDocument/2006/relationships/image" Target="../media/image20.jpg"/><Relationship Id="rId7" Type="http://schemas.openxmlformats.org/officeDocument/2006/relationships/image" Target="../media/image25.png"/><Relationship Id="rId8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10" Type="http://schemas.openxmlformats.org/officeDocument/2006/relationships/image" Target="../media/image14.png"/><Relationship Id="rId9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HsJdlkcoqY8s2VR6HYMTjCI4jrrvhMAs/view?usp=sharing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b7e49b4fb_0_0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30: ECEN 215 Lab Kit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40"/>
              <a:buFont typeface="Arial"/>
              <a:buNone/>
            </a:pPr>
            <a:r>
              <a:rPr lang="en-US"/>
              <a:t>Bi-Weekly Update 5</a:t>
            </a:r>
            <a:br>
              <a:rPr lang="en-US"/>
            </a:br>
            <a:r>
              <a:rPr lang="en-US" sz="2455"/>
              <a:t>Members: </a:t>
            </a:r>
            <a:r>
              <a:rPr lang="en-US" sz="2200"/>
              <a:t>Luis Diaz-Santini, Yusuf Hossain, </a:t>
            </a:r>
            <a:endParaRPr sz="22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1818"/>
              <a:buFont typeface="Arial"/>
              <a:buNone/>
            </a:pPr>
            <a:r>
              <a:rPr lang="en-US" sz="2200"/>
              <a:t>Ryan Freed, and Peter Zhang</a:t>
            </a:r>
            <a:br>
              <a:rPr lang="en-US" sz="2455"/>
            </a:br>
            <a:r>
              <a:rPr lang="en-US" sz="2455"/>
              <a:t>Sponsor: Dr. Lusher</a:t>
            </a:r>
            <a:endParaRPr sz="24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1"/>
              <a:buFont typeface="Arial"/>
              <a:buNone/>
            </a:pPr>
            <a:r>
              <a:rPr lang="en-US" sz="2455"/>
              <a:t>TA: Garret Brown</a:t>
            </a:r>
            <a:br>
              <a:rPr lang="en-US" sz="2455"/>
            </a:br>
            <a:endParaRPr sz="2455"/>
          </a:p>
        </p:txBody>
      </p:sp>
      <p:sp>
        <p:nvSpPr>
          <p:cNvPr id="59" name="Google Shape;59;g30b7e49b4fb_0_0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g30b7e49b4f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3106e89eade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100" y="1619073"/>
            <a:ext cx="3633175" cy="65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106e89eade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00" y="1659600"/>
            <a:ext cx="3522461" cy="5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106e89eade_0_15"/>
          <p:cNvPicPr preferRelativeResize="0"/>
          <p:nvPr/>
        </p:nvPicPr>
        <p:blipFill rotWithShape="1">
          <a:blip r:embed="rId5">
            <a:alphaModFix/>
          </a:blip>
          <a:srcRect b="8383" l="0" r="0" t="10618"/>
          <a:stretch/>
        </p:blipFill>
        <p:spPr>
          <a:xfrm>
            <a:off x="1911863" y="2742700"/>
            <a:ext cx="1947574" cy="3383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g3106e89eade_0_15"/>
          <p:cNvPicPr preferRelativeResize="0"/>
          <p:nvPr/>
        </p:nvPicPr>
        <p:blipFill rotWithShape="1">
          <a:blip r:embed="rId6">
            <a:alphaModFix/>
          </a:blip>
          <a:srcRect b="5383" l="0" r="0" t="10497"/>
          <a:stretch/>
        </p:blipFill>
        <p:spPr>
          <a:xfrm>
            <a:off x="6529424" y="2705462"/>
            <a:ext cx="1875439" cy="3383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g3106e89eade_0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3100" y="3977305"/>
            <a:ext cx="1613800" cy="9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106e89eade_0_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25" y="3877850"/>
            <a:ext cx="172402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06e89eade_0_6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0" name="Google Shape;140;g3106e89ead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0" y="2701912"/>
            <a:ext cx="4273550" cy="6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106e89ead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750" y="2681450"/>
            <a:ext cx="4025899" cy="6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106e89eade_0_6"/>
          <p:cNvPicPr preferRelativeResize="0"/>
          <p:nvPr/>
        </p:nvPicPr>
        <p:blipFill rotWithShape="1">
          <a:blip r:embed="rId5">
            <a:alphaModFix/>
          </a:blip>
          <a:srcRect b="10002" l="0" r="0" t="9397"/>
          <a:stretch/>
        </p:blipFill>
        <p:spPr>
          <a:xfrm>
            <a:off x="2413925" y="3464650"/>
            <a:ext cx="1879650" cy="32489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g3106e89eade_0_6"/>
          <p:cNvPicPr preferRelativeResize="0"/>
          <p:nvPr/>
        </p:nvPicPr>
        <p:blipFill rotWithShape="1">
          <a:blip r:embed="rId6">
            <a:alphaModFix/>
          </a:blip>
          <a:srcRect b="7528" l="0" r="0" t="10098"/>
          <a:stretch/>
        </p:blipFill>
        <p:spPr>
          <a:xfrm>
            <a:off x="6807150" y="3466187"/>
            <a:ext cx="1879650" cy="3320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g3106e89eade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7350" y="950575"/>
            <a:ext cx="5874401" cy="16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106e89eade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7625" y="4677802"/>
            <a:ext cx="1620525" cy="9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106e89eade_0_6"/>
          <p:cNvPicPr preferRelativeResize="0"/>
          <p:nvPr/>
        </p:nvPicPr>
        <p:blipFill rotWithShape="1">
          <a:blip r:embed="rId9">
            <a:alphaModFix/>
          </a:blip>
          <a:srcRect b="20461" l="12395" r="14734" t="25705"/>
          <a:stretch/>
        </p:blipFill>
        <p:spPr>
          <a:xfrm>
            <a:off x="457190" y="4677798"/>
            <a:ext cx="1743135" cy="9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b7e49b4fb_0_26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Mobile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Luis Diaz-Santini</a:t>
            </a:r>
            <a:endParaRPr sz="2980"/>
          </a:p>
        </p:txBody>
      </p:sp>
      <p:graphicFrame>
        <p:nvGraphicFramePr>
          <p:cNvPr id="152" name="Google Shape;152;g30b7e49b4fb_0_262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{8877230E-BE05-4A61-BA52-0108BE7FC4FB}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since last update</a:t>
                      </a:r>
                      <a:r>
                        <a:rPr lang="en-US" sz="1800" u="none" cap="none" strike="noStrike"/>
                        <a:t>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Waveform generator produces less noise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App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creates “graph” with data received from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ESP32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Subtle aesthetic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updates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to app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Solve (potential) memory issue with ESP32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Debug Oscilloscope graph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 all system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functionality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using application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0b7e49b4fb_0_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188" y="152400"/>
            <a:ext cx="5531614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2faa655882b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2948940" cy="655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/>
            </a:outerShdw>
          </a:effectLst>
        </p:spPr>
      </p:pic>
      <p:pic>
        <p:nvPicPr>
          <p:cNvPr id="164" name="Google Shape;164;g2faa655882b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450" y="152400"/>
            <a:ext cx="2995255" cy="6553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/>
            </a:outerShdw>
          </a:effectLst>
        </p:spPr>
      </p:pic>
      <p:pic>
        <p:nvPicPr>
          <p:cNvPr id="165" name="Google Shape;165;g2faa655882b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6200" y="4485150"/>
            <a:ext cx="3880551" cy="2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b7e49b4fb_0_27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PCB and Power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Ryan Freed</a:t>
            </a:r>
            <a:endParaRPr sz="2980"/>
          </a:p>
        </p:txBody>
      </p:sp>
      <p:graphicFrame>
        <p:nvGraphicFramePr>
          <p:cNvPr id="171" name="Google Shape;171;g30b7e49b4fb_0_273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{8877230E-BE05-4A61-BA52-0108BE7FC4FB}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61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cap="none" strike="noStrike"/>
                        <a:t>Assembled </a:t>
                      </a:r>
                      <a:r>
                        <a:rPr lang="en-US" sz="1800"/>
                        <a:t>final PCB model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Successfully</a:t>
                      </a:r>
                      <a:r>
                        <a:rPr lang="en-US" sz="1800"/>
                        <a:t> integrated 3.3 V buck converter on final design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Determine location of 5 V buck short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Upload final code to ESP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 ADC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Add capacitor to Wavegen to enable negative voltages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" name="Google Shape;172;g30b7e49b4fb_0_273"/>
          <p:cNvSpPr txBox="1"/>
          <p:nvPr/>
        </p:nvSpPr>
        <p:spPr>
          <a:xfrm>
            <a:off x="1533235" y="5015346"/>
            <a:ext cx="63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30b7e49b4fb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91978" cy="655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b7e49b4fb_0_206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84" name="Google Shape;184;g30b7e49b4fb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352"/>
            <a:ext cx="8839204" cy="3694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 </a:t>
            </a:r>
            <a:endParaRPr/>
          </a:p>
        </p:txBody>
      </p:sp>
      <p:pic>
        <p:nvPicPr>
          <p:cNvPr id="190" name="Google Shape;19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175" y="1700477"/>
            <a:ext cx="4805651" cy="485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45d697cfa_2_24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 </a:t>
            </a:r>
            <a:endParaRPr/>
          </a:p>
        </p:txBody>
      </p:sp>
      <p:pic>
        <p:nvPicPr>
          <p:cNvPr id="196" name="Google Shape;196;g2d45d697cfa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400" y="1700477"/>
            <a:ext cx="6227192" cy="485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0b7e49b4fb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g30b7e49b4fb_0_51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rPr b="1" lang="en-US" sz="2400"/>
              <a:t>Problem Statement:</a:t>
            </a:r>
            <a:endParaRPr b="1" sz="24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-257808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Principles of Electrical Engineering (ECEN 215) teaches the basics of electric circuit analysis and electronics to non-ECEN majors.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-257808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The transition of ECEN 215 to an online format poses a challenge due to its lab component relying on the Analog Discovery 2 (AD2), which is expensive.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rPr b="1" lang="en-US" sz="2400"/>
              <a:t>Solution Proposal: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-34671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The ECEN 215 Lab Kit offers a solution to the cost, convenience, and over complication issues that are abundant with the AD2. Aiming for a $50 price point</a:t>
            </a:r>
            <a:r>
              <a:rPr lang="en-US" sz="24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,</a:t>
            </a:r>
            <a:r>
              <a:rPr lang="en-US" sz="2400"/>
              <a:t> the lab kit offers a more catered simpler approach to each lab while also making it possible to complete at home.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t/>
            </a:r>
            <a:endParaRPr sz="2400"/>
          </a:p>
          <a:p>
            <a:pPr indent="-34671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Will operate as the power supply, signal generator, multimeter, and Oscilloscope</a:t>
            </a:r>
            <a:r>
              <a:rPr lang="en-US" sz="2400"/>
              <a:t>.</a:t>
            </a:r>
            <a:endParaRPr sz="2400"/>
          </a:p>
        </p:txBody>
      </p:sp>
      <p:pic>
        <p:nvPicPr>
          <p:cNvPr id="67" name="Google Shape;67;g30b7e49b4fb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748" y="286725"/>
            <a:ext cx="1844725" cy="15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b7e49b4fb_0_157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5d697cfa_5_0"/>
          <p:cNvSpPr txBox="1"/>
          <p:nvPr>
            <p:ph type="title"/>
          </p:nvPr>
        </p:nvSpPr>
        <p:spPr>
          <a:xfrm>
            <a:off x="457200" y="9195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Subsystems Overview</a:t>
            </a:r>
            <a:endParaRPr/>
          </a:p>
        </p:txBody>
      </p:sp>
      <p:sp>
        <p:nvSpPr>
          <p:cNvPr id="73" name="Google Shape;73;g2d45d697cfa_5_0"/>
          <p:cNvSpPr txBox="1"/>
          <p:nvPr>
            <p:ph idx="1" type="body"/>
          </p:nvPr>
        </p:nvSpPr>
        <p:spPr>
          <a:xfrm>
            <a:off x="1324500" y="5450000"/>
            <a:ext cx="6495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Peter: Multimeter and Oscilloscope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Yusuf: Waveforms and communicating to the microcontroller.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Luis: Mobile application to interface with device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Ryan: PCB design and power.</a:t>
            </a:r>
            <a:endParaRPr sz="1600"/>
          </a:p>
        </p:txBody>
      </p:sp>
      <p:pic>
        <p:nvPicPr>
          <p:cNvPr id="74" name="Google Shape;74;g2d45d697cfa_5_0"/>
          <p:cNvPicPr preferRelativeResize="0"/>
          <p:nvPr/>
        </p:nvPicPr>
        <p:blipFill rotWithShape="1">
          <a:blip r:embed="rId3">
            <a:alphaModFix/>
          </a:blip>
          <a:srcRect b="8941" l="0" r="0" t="0"/>
          <a:stretch/>
        </p:blipFill>
        <p:spPr>
          <a:xfrm>
            <a:off x="140962" y="1575613"/>
            <a:ext cx="8862074" cy="38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328825" y="2038175"/>
            <a:ext cx="2187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Pins: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+5 V supply, -5 V supply, GND, Waveform,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Amm+, Amm-, Voltmeter+, Voltmeter-,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(Ohmmeter+,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Ohmmeter-)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825" y="2038175"/>
            <a:ext cx="5835526" cy="443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c39c5fe2e_0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pic>
        <p:nvPicPr>
          <p:cNvPr id="87" name="Google Shape;87;g2fc39c5fe2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50" y="1737526"/>
            <a:ext cx="1168875" cy="25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fc39c5fe2e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2250" y="1735901"/>
            <a:ext cx="1168875" cy="250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fc39c5fe2e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9650" y="1741013"/>
            <a:ext cx="1168875" cy="249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fc39c5fe2e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7050" y="1735413"/>
            <a:ext cx="1168875" cy="2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fc39c5fe2e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54450" y="1746301"/>
            <a:ext cx="1168875" cy="248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fc39c5fe2e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1850" y="1735413"/>
            <a:ext cx="1168875" cy="248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fc39c5fe2e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9250" y="1735413"/>
            <a:ext cx="1168875" cy="248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fc39c5fe2e_0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9646" y="4240660"/>
            <a:ext cx="1168875" cy="251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fc39c5fe2e_0_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7049" y="4246287"/>
            <a:ext cx="1168875" cy="250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fc39c5fe2e_0_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54446" y="4240635"/>
            <a:ext cx="1168875" cy="251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b7e49b4fb_0_10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103" name="Google Shape;103;g30b7e49b4fb_0_106"/>
          <p:cNvGraphicFramePr/>
          <p:nvPr/>
        </p:nvGraphicFramePr>
        <p:xfrm>
          <a:off x="299472" y="25908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{8877230E-BE05-4A61-BA52-0108BE7FC4FB}</a:tableStyleId>
              </a:tblPr>
              <a:tblGrid>
                <a:gridCol w="1046500"/>
                <a:gridCol w="1225625"/>
                <a:gridCol w="1183425"/>
                <a:gridCol w="1249100"/>
                <a:gridCol w="1188350"/>
                <a:gridCol w="1119375"/>
                <a:gridCol w="154725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Ensure Working Subsystem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(completed 8/22)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/>
                        <a:t>Research Integrating /</a:t>
                      </a:r>
                      <a:endParaRPr b="1"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/>
                        <a:t>Ensure Working Subsystems</a:t>
                      </a:r>
                      <a:endParaRPr b="1"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 (completed 8/29)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/>
                        <a:t>Integrate App with Wave Gen and </a:t>
                      </a:r>
                      <a:r>
                        <a:rPr b="1" lang="en-US" sz="1300" u="none" cap="none" strike="noStrike">
                          <a:solidFill>
                            <a:schemeClr val="dk1"/>
                          </a:solidFill>
                        </a:rPr>
                        <a:t>Multimeter 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9/24)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/>
                        <a:t>Integrate App with </a:t>
                      </a:r>
                      <a:r>
                        <a:rPr b="1" lang="en-US" sz="1300" u="none" cap="none" strike="noStrike">
                          <a:solidFill>
                            <a:schemeClr val="dk1"/>
                          </a:solidFill>
                        </a:rPr>
                        <a:t>Oscilloscope / Integrated Testing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(to complete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by 10/16)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/>
                        <a:t>Complete Testing of Integrated Subsystems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10/30)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dk1"/>
                          </a:solidFill>
                        </a:rPr>
                        <a:t>Complete Validation of Integrated Subsystem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(to complete by 11/7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/>
                        <a:t>Documentation</a:t>
                      </a:r>
                      <a:endParaRPr b="1"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/>
                        <a:t> and Buffer Time</a:t>
                      </a:r>
                      <a:br>
                        <a:rPr lang="en-US" sz="1300" u="none" cap="none" strike="noStrike"/>
                      </a:b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(to complete by 11/10)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b7e49b4fb_0_25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Waveform Generator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Yusuf Hossain</a:t>
            </a:r>
            <a:endParaRPr sz="2980"/>
          </a:p>
        </p:txBody>
      </p:sp>
      <p:graphicFrame>
        <p:nvGraphicFramePr>
          <p:cNvPr id="109" name="Google Shape;109;g30b7e49b4fb_0_256"/>
          <p:cNvGraphicFramePr/>
          <p:nvPr/>
        </p:nvGraphicFramePr>
        <p:xfrm>
          <a:off x="685800" y="21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{8877230E-BE05-4A61-BA52-0108BE7FC4FB}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since last update</a:t>
                      </a:r>
                      <a:r>
                        <a:rPr lang="en-US" sz="1800" u="none" cap="none" strike="noStrike"/>
                        <a:t>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22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ESP32 can now generate negative voltages using AC coupling</a:t>
                      </a:r>
                      <a:endParaRPr sz="1800" u="none" cap="none" strike="noStrike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Wavegen produces all the required shapes, frequencies and amplitudes</a:t>
                      </a:r>
                      <a:endParaRPr sz="18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Upload final code onto PCB ESP32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Testing to see what capacitor value produces the smoothest waveform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Implement Adjustable </a:t>
                      </a:r>
                      <a:r>
                        <a:rPr lang="en-US" sz="1800"/>
                        <a:t>parameters</a:t>
                      </a:r>
                      <a:r>
                        <a:rPr lang="en-US" sz="1800"/>
                        <a:t> on the app</a:t>
                      </a:r>
                      <a:endParaRPr sz="1800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g30b7e49b4fb_0_256"/>
          <p:cNvSpPr txBox="1"/>
          <p:nvPr/>
        </p:nvSpPr>
        <p:spPr>
          <a:xfrm>
            <a:off x="1572000" y="4489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45d697cfa_4_0"/>
          <p:cNvSpPr txBox="1"/>
          <p:nvPr/>
        </p:nvSpPr>
        <p:spPr>
          <a:xfrm>
            <a:off x="1998450" y="5480575"/>
            <a:ext cx="51471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https://drive.google.com/file/d/1HsJdlkcoqY8s2VR6HYMTjCI4jrrvhMAs/view?usp=sharing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7" name="Google Shape;117;g2d45d697cfa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525" y="1274888"/>
            <a:ext cx="7418950" cy="38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06e89eade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Oscilloscope and Multimeter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Peter Zhang</a:t>
            </a:r>
            <a:endParaRPr sz="2980"/>
          </a:p>
        </p:txBody>
      </p:sp>
      <p:graphicFrame>
        <p:nvGraphicFramePr>
          <p:cNvPr id="123" name="Google Shape;123;g3106e89eade_0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{8877230E-BE05-4A61-BA52-0108BE7FC4FB}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2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4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Tested ammeter, ohmmeter, and voltmeter readings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Integrated oscilloscope functionality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Validate multimeter and oscilloscope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Complete system testing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Evaluate multimeter corner cases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 oscilloscope readings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" name="Google Shape;124;g3106e89eade_0_0"/>
          <p:cNvSpPr txBox="1"/>
          <p:nvPr/>
        </p:nvSpPr>
        <p:spPr>
          <a:xfrm>
            <a:off x="1533235" y="5015346"/>
            <a:ext cx="63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